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7" r:id="rId2"/>
    <p:sldId id="268" r:id="rId3"/>
    <p:sldId id="270" r:id="rId4"/>
    <p:sldId id="271" r:id="rId5"/>
    <p:sldId id="272" r:id="rId6"/>
    <p:sldId id="273" r:id="rId7"/>
    <p:sldId id="274" r:id="rId8"/>
    <p:sldId id="269" r:id="rId9"/>
    <p:sldId id="275" r:id="rId10"/>
    <p:sldId id="276" r:id="rId11"/>
    <p:sldId id="277" r:id="rId12"/>
    <p:sldId id="278" r:id="rId13"/>
    <p:sldId id="279" r:id="rId14"/>
    <p:sldId id="280" r:id="rId15"/>
    <p:sldId id="281" r:id="rId16"/>
  </p:sldIdLst>
  <p:sldSz cx="9144000" cy="6858000" type="screen4x3"/>
  <p:notesSz cx="6858000" cy="9144000"/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8ED5"/>
    <a:srgbClr val="FF0000"/>
    <a:srgbClr val="F836C5"/>
    <a:srgbClr val="FFFB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76" autoAdjust="0"/>
    <p:restoredTop sz="94660"/>
  </p:normalViewPr>
  <p:slideViewPr>
    <p:cSldViewPr>
      <p:cViewPr varScale="1">
        <p:scale>
          <a:sx n="54" d="100"/>
          <a:sy n="54" d="100"/>
        </p:scale>
        <p:origin x="1962" y="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A2CF53-88B1-4E59-ACD3-49DE99A2A7E8}" type="datetimeFigureOut">
              <a:rPr lang="en-GB" smtClean="0"/>
              <a:pPr/>
              <a:t>05/04/2025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4E682B-57C7-4F53-824D-699D9114F17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0082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4A424-B388-4E3A-9F48-D035718BAA99}" type="datetime1">
              <a:rPr lang="en-GB" smtClean="0"/>
              <a:pPr/>
              <a:t>05/04/2025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6B09-F82D-4D1E-BCF6-5A0922D0570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EF51B-7A76-4152-8403-6B4EE2C6CD89}" type="datetime1">
              <a:rPr lang="en-GB" smtClean="0"/>
              <a:pPr/>
              <a:t>05/04/2025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6B09-F82D-4D1E-BCF6-5A0922D0570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A7054-43FA-40C4-9633-FE35B6603EFA}" type="datetime1">
              <a:rPr lang="en-GB" smtClean="0"/>
              <a:pPr/>
              <a:t>05/04/2025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6B09-F82D-4D1E-BCF6-5A0922D0570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6E5-8F58-470D-8E62-C8C6EF5FC7C2}" type="datetime1">
              <a:rPr lang="en-GB" smtClean="0"/>
              <a:pPr/>
              <a:t>05/04/2025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6B09-F82D-4D1E-BCF6-5A0922D0570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524E6-09CE-4565-B04A-93543C8D60AD}" type="datetime1">
              <a:rPr lang="en-GB" smtClean="0"/>
              <a:pPr/>
              <a:t>05/04/2025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6B09-F82D-4D1E-BCF6-5A0922D0570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BEAA9-0C32-4491-9975-430FF90174A2}" type="datetime1">
              <a:rPr lang="en-GB" smtClean="0"/>
              <a:pPr/>
              <a:t>05/04/2025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6B09-F82D-4D1E-BCF6-5A0922D0570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2F1EB-11F2-4842-8C97-BF48B6A91822}" type="datetime1">
              <a:rPr lang="en-GB" smtClean="0"/>
              <a:pPr/>
              <a:t>05/04/2025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6B09-F82D-4D1E-BCF6-5A0922D0570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72487-0763-43EF-8B81-BC1DEB793958}" type="datetime1">
              <a:rPr lang="en-GB" smtClean="0"/>
              <a:pPr/>
              <a:t>05/04/2025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6B09-F82D-4D1E-BCF6-5A0922D0570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EB9B4-B6DD-47C2-86DF-ECCCC507E871}" type="datetime1">
              <a:rPr lang="en-GB" smtClean="0"/>
              <a:pPr/>
              <a:t>05/04/2025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6B09-F82D-4D1E-BCF6-5A0922D0570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C5401-E8C6-434F-8D21-5540A58582B0}" type="datetime1">
              <a:rPr lang="en-GB" smtClean="0"/>
              <a:pPr/>
              <a:t>05/04/2025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6B09-F82D-4D1E-BCF6-5A0922D0570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1BA40-C099-46AC-81FE-BBB21AD97BDE}" type="datetime1">
              <a:rPr lang="en-GB" smtClean="0"/>
              <a:pPr/>
              <a:t>05/04/2025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6B09-F82D-4D1E-BCF6-5A0922D0570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BD2EB-E718-472E-AAEE-7C14EE36165C}" type="datetime1">
              <a:rPr lang="en-GB" smtClean="0"/>
              <a:pPr/>
              <a:t>05/04/2025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526B09-F82D-4D1E-BCF6-5A0922D0570A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81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EYE PATTERN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ECE 416 – DIGITAL COMMUNICATION</a:t>
            </a:r>
          </a:p>
          <a:p>
            <a:r>
              <a:rPr lang="en-GB" dirty="0"/>
              <a:t>Wednesday, 22 November 2023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6B09-F82D-4D1E-BCF6-5A0922D0570A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dirty="0">
                <a:solidFill>
                  <a:schemeClr val="bg1"/>
                </a:solidFill>
              </a:rPr>
              <a:t>ERROR DETECTION AND CORRECTION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Clr>
                <a:srgbClr val="C00000"/>
              </a:buClr>
              <a:buFont typeface="+mj-lt"/>
              <a:buAutoNum type="arabicPeriod"/>
            </a:pPr>
            <a:r>
              <a:rPr lang="en-GB" dirty="0">
                <a:solidFill>
                  <a:srgbClr val="FF0000"/>
                </a:solidFill>
              </a:rPr>
              <a:t>Error detection and correction </a:t>
            </a:r>
            <a:r>
              <a:rPr lang="en-GB" dirty="0"/>
              <a:t>or error control </a:t>
            </a:r>
            <a:r>
              <a:rPr lang="en-GB" dirty="0">
                <a:solidFill>
                  <a:srgbClr val="FF0000"/>
                </a:solidFill>
              </a:rPr>
              <a:t>are techniques that enable reliable delivery of digital data over unreliable communication channels.</a:t>
            </a:r>
          </a:p>
          <a:p>
            <a:pPr marL="514350" indent="-514350">
              <a:buClr>
                <a:srgbClr val="C00000"/>
              </a:buClr>
              <a:buFont typeface="+mj-lt"/>
              <a:buAutoNum type="arabicPeriod"/>
            </a:pPr>
            <a:r>
              <a:rPr lang="en-GB" dirty="0"/>
              <a:t>The most Common Error Detection Methods are:</a:t>
            </a:r>
          </a:p>
          <a:p>
            <a:pPr marL="1314450" lvl="2" indent="-514350">
              <a:buClr>
                <a:srgbClr val="C00000"/>
              </a:buClr>
              <a:buNone/>
            </a:pPr>
            <a:r>
              <a:rPr lang="en-GB" sz="2800" dirty="0"/>
              <a:t>(a) Parity Checking</a:t>
            </a:r>
          </a:p>
          <a:p>
            <a:pPr marL="1314450" lvl="2" indent="-514350">
              <a:buClr>
                <a:srgbClr val="C00000"/>
              </a:buClr>
              <a:buNone/>
            </a:pPr>
            <a:r>
              <a:rPr lang="en-GB" sz="2800" dirty="0"/>
              <a:t>(b) Checksum error detection</a:t>
            </a:r>
          </a:p>
          <a:p>
            <a:pPr marL="1314450" lvl="2" indent="-514350">
              <a:buClr>
                <a:srgbClr val="C00000"/>
              </a:buClr>
              <a:buNone/>
            </a:pPr>
            <a:r>
              <a:rPr lang="en-GB" sz="2800" dirty="0"/>
              <a:t>(c) Cyclic Error Check (CRC)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6B09-F82D-4D1E-BCF6-5A0922D0570A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  <a:solidFill>
            <a:srgbClr val="00B0F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dirty="0">
                <a:solidFill>
                  <a:schemeClr val="bg1"/>
                </a:solidFill>
              </a:rPr>
              <a:t>PARITY CHECKING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fontScale="85000" lnSpcReduction="10000"/>
          </a:bodyPr>
          <a:lstStyle/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en-GB" dirty="0"/>
              <a:t>Parity checking methods </a:t>
            </a:r>
            <a:r>
              <a:rPr lang="en-GB" dirty="0">
                <a:solidFill>
                  <a:srgbClr val="FF0000"/>
                </a:solidFill>
              </a:rPr>
              <a:t>introduce  an additional bit</a:t>
            </a:r>
            <a:r>
              <a:rPr lang="en-GB" dirty="0"/>
              <a:t>, called a parity bit which is added to each data word.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en-GB" dirty="0"/>
              <a:t>A parity bit, or check bit, is a bit that is added to </a:t>
            </a:r>
            <a:r>
              <a:rPr lang="en-GB" dirty="0">
                <a:solidFill>
                  <a:srgbClr val="FF0000"/>
                </a:solidFill>
              </a:rPr>
              <a:t>ensure that the number of bits with the value one in a set of bits is even or odd</a:t>
            </a:r>
            <a:r>
              <a:rPr lang="en-GB" dirty="0"/>
              <a:t>. 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en-GB" dirty="0"/>
              <a:t>Parity bits are used as the simplest form of error detecting code.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en-GB" dirty="0">
                <a:solidFill>
                  <a:srgbClr val="FF0000"/>
                </a:solidFill>
              </a:rPr>
              <a:t>The additional bit is chosen so as to make the resulting word have even or odd parity.</a:t>
            </a:r>
          </a:p>
          <a:p>
            <a:pPr marL="1314450" lvl="2" indent="-514350">
              <a:buClr>
                <a:srgbClr val="FF0000"/>
              </a:buClr>
              <a:buNone/>
            </a:pPr>
            <a:r>
              <a:rPr lang="en-GB" sz="3000" dirty="0">
                <a:solidFill>
                  <a:srgbClr val="FF0000"/>
                </a:solidFill>
              </a:rPr>
              <a:t>(a) Even parity </a:t>
            </a:r>
            <a:r>
              <a:rPr lang="en-GB" sz="3000" dirty="0"/>
              <a:t>is when the number of ‘1’ bits in the word is even</a:t>
            </a:r>
          </a:p>
          <a:p>
            <a:pPr marL="1314450" lvl="2" indent="-514350">
              <a:buClr>
                <a:srgbClr val="FF0000"/>
              </a:buClr>
              <a:buNone/>
            </a:pPr>
            <a:r>
              <a:rPr lang="en-GB" sz="3000" dirty="0">
                <a:solidFill>
                  <a:srgbClr val="FF0000"/>
                </a:solidFill>
              </a:rPr>
              <a:t>(b) Odd parity </a:t>
            </a:r>
            <a:r>
              <a:rPr lang="en-GB" sz="3000" dirty="0"/>
              <a:t>is when the number of ‘1’ bits is odd.</a:t>
            </a:r>
          </a:p>
          <a:p>
            <a:pPr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6B09-F82D-4D1E-BCF6-5A0922D0570A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dirty="0">
                <a:solidFill>
                  <a:schemeClr val="bg1"/>
                </a:solidFill>
              </a:rPr>
              <a:t>EVEN PARITY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19256" cy="4709119"/>
          </a:xfrm>
        </p:spPr>
        <p:txBody>
          <a:bodyPr/>
          <a:lstStyle/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en-GB" dirty="0"/>
              <a:t>The number of ‘1’ bits in the data word is 4, </a:t>
            </a:r>
            <a:r>
              <a:rPr lang="en-GB" dirty="0" err="1">
                <a:solidFill>
                  <a:srgbClr val="FF0000"/>
                </a:solidFill>
              </a:rPr>
              <a:t>i.e</a:t>
            </a:r>
            <a:r>
              <a:rPr lang="en-GB" dirty="0">
                <a:solidFill>
                  <a:srgbClr val="FF0000"/>
                </a:solidFill>
              </a:rPr>
              <a:t> Even</a:t>
            </a:r>
            <a:r>
              <a:rPr lang="en-GB" dirty="0"/>
              <a:t>, therefore </a:t>
            </a:r>
            <a:r>
              <a:rPr lang="en-GB" dirty="0">
                <a:solidFill>
                  <a:srgbClr val="FF0000"/>
                </a:solidFill>
              </a:rPr>
              <a:t>Parity bit is 0</a:t>
            </a:r>
            <a:r>
              <a:rPr lang="en-GB" dirty="0"/>
              <a:t>.</a:t>
            </a:r>
          </a:p>
          <a:p>
            <a:endParaRPr lang="en-GB" dirty="0"/>
          </a:p>
          <a:p>
            <a:pPr>
              <a:buNone/>
            </a:pPr>
            <a:r>
              <a:rPr lang="en-GB" dirty="0"/>
              <a:t>                                                         </a:t>
            </a:r>
            <a:r>
              <a:rPr lang="en-GB" dirty="0">
                <a:solidFill>
                  <a:srgbClr val="FF0000"/>
                </a:solidFill>
              </a:rPr>
              <a:t>01001011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 startAt="2"/>
            </a:pPr>
            <a:r>
              <a:rPr lang="en-GB" dirty="0"/>
              <a:t>The number of ‘1’ bits in the data word is 3, </a:t>
            </a:r>
            <a:r>
              <a:rPr lang="en-GB" dirty="0" err="1">
                <a:solidFill>
                  <a:srgbClr val="FF0000"/>
                </a:solidFill>
              </a:rPr>
              <a:t>i.e</a:t>
            </a:r>
            <a:r>
              <a:rPr lang="en-GB" dirty="0">
                <a:solidFill>
                  <a:srgbClr val="FF0000"/>
                </a:solidFill>
              </a:rPr>
              <a:t> Odd</a:t>
            </a:r>
            <a:r>
              <a:rPr lang="en-GB" dirty="0"/>
              <a:t>, therefore </a:t>
            </a:r>
            <a:r>
              <a:rPr lang="en-GB" dirty="0">
                <a:solidFill>
                  <a:srgbClr val="FF0000"/>
                </a:solidFill>
              </a:rPr>
              <a:t>Parity bit is 1</a:t>
            </a:r>
            <a:r>
              <a:rPr lang="en-GB" dirty="0"/>
              <a:t>.</a:t>
            </a:r>
          </a:p>
          <a:p>
            <a:endParaRPr lang="en-GB" dirty="0"/>
          </a:p>
          <a:p>
            <a:pPr>
              <a:buNone/>
            </a:pPr>
            <a:r>
              <a:rPr lang="en-GB" dirty="0"/>
              <a:t>                                                        </a:t>
            </a:r>
            <a:r>
              <a:rPr lang="en-GB" dirty="0">
                <a:solidFill>
                  <a:srgbClr val="FF0000"/>
                </a:solidFill>
              </a:rPr>
              <a:t>10010011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115616" y="2924944"/>
          <a:ext cx="3888432" cy="7644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85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798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PARITY BIT</a:t>
                      </a:r>
                      <a:endParaRPr lang="en-GB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DATA WORD</a:t>
                      </a:r>
                      <a:endParaRPr lang="en-GB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GB" sz="3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1001011</a:t>
                      </a:r>
                      <a:endParaRPr lang="en-GB" sz="3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71600" y="5085184"/>
          <a:ext cx="3888432" cy="7644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85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798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PARITY BIT</a:t>
                      </a:r>
                      <a:endParaRPr lang="en-GB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DATA WORD</a:t>
                      </a:r>
                      <a:endParaRPr lang="en-GB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GB" sz="3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0010011</a:t>
                      </a:r>
                      <a:endParaRPr lang="en-GB" sz="3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Right Arrow 6"/>
          <p:cNvSpPr/>
          <p:nvPr/>
        </p:nvSpPr>
        <p:spPr>
          <a:xfrm>
            <a:off x="5004048" y="5589240"/>
            <a:ext cx="576064" cy="50405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ight Arrow 7"/>
          <p:cNvSpPr/>
          <p:nvPr/>
        </p:nvSpPr>
        <p:spPr>
          <a:xfrm>
            <a:off x="5076056" y="3356992"/>
            <a:ext cx="576064" cy="50405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6B09-F82D-4D1E-BCF6-5A0922D0570A}" type="slidenum">
              <a:rPr lang="en-GB" smtClean="0"/>
              <a:pPr/>
              <a:t>12</a:t>
            </a:fld>
            <a:endParaRPr lang="en-GB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5868144" y="2780928"/>
            <a:ext cx="0" cy="5760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5826807" y="6056406"/>
            <a:ext cx="0" cy="5040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solidFill>
            <a:srgbClr val="00B0F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dirty="0">
                <a:solidFill>
                  <a:schemeClr val="bg1"/>
                </a:solidFill>
              </a:rPr>
              <a:t>ODD PARITY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19256" cy="4709119"/>
          </a:xfrm>
        </p:spPr>
        <p:txBody>
          <a:bodyPr/>
          <a:lstStyle/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en-GB" dirty="0"/>
              <a:t>The number of ‘1’ bits in the data word is 4, </a:t>
            </a:r>
            <a:r>
              <a:rPr lang="en-GB" dirty="0" err="1"/>
              <a:t>i.e</a:t>
            </a:r>
            <a:r>
              <a:rPr lang="en-GB" dirty="0"/>
              <a:t> </a:t>
            </a:r>
            <a:r>
              <a:rPr lang="en-GB" dirty="0">
                <a:solidFill>
                  <a:srgbClr val="FF0000"/>
                </a:solidFill>
              </a:rPr>
              <a:t>Even</a:t>
            </a:r>
            <a:r>
              <a:rPr lang="en-GB" dirty="0"/>
              <a:t>, therefore </a:t>
            </a:r>
            <a:r>
              <a:rPr lang="en-GB" dirty="0">
                <a:solidFill>
                  <a:srgbClr val="FF0000"/>
                </a:solidFill>
              </a:rPr>
              <a:t>Parity bit is 1</a:t>
            </a:r>
            <a:r>
              <a:rPr lang="en-GB" dirty="0"/>
              <a:t>.</a:t>
            </a:r>
          </a:p>
          <a:p>
            <a:endParaRPr lang="en-GB" dirty="0"/>
          </a:p>
          <a:p>
            <a:pPr>
              <a:buNone/>
            </a:pPr>
            <a:r>
              <a:rPr lang="en-GB" dirty="0"/>
              <a:t>                                                         </a:t>
            </a:r>
            <a:r>
              <a:rPr lang="en-GB" dirty="0">
                <a:solidFill>
                  <a:srgbClr val="FF0000"/>
                </a:solidFill>
              </a:rPr>
              <a:t>11001011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 startAt="2"/>
            </a:pPr>
            <a:r>
              <a:rPr lang="en-GB" dirty="0"/>
              <a:t>The number of ‘1’ bits in the data word is 3, </a:t>
            </a:r>
            <a:r>
              <a:rPr lang="en-GB" dirty="0" err="1"/>
              <a:t>i.e</a:t>
            </a:r>
            <a:r>
              <a:rPr lang="en-GB" dirty="0"/>
              <a:t> </a:t>
            </a:r>
            <a:r>
              <a:rPr lang="en-GB" dirty="0">
                <a:solidFill>
                  <a:srgbClr val="FF0000"/>
                </a:solidFill>
              </a:rPr>
              <a:t>Odd</a:t>
            </a:r>
            <a:r>
              <a:rPr lang="en-GB" dirty="0"/>
              <a:t>, therefore </a:t>
            </a:r>
            <a:r>
              <a:rPr lang="en-GB" dirty="0">
                <a:solidFill>
                  <a:srgbClr val="FF0000"/>
                </a:solidFill>
              </a:rPr>
              <a:t>Parity bit  is 0</a:t>
            </a:r>
            <a:r>
              <a:rPr lang="en-GB" dirty="0"/>
              <a:t>.</a:t>
            </a:r>
          </a:p>
          <a:p>
            <a:endParaRPr lang="en-GB" dirty="0"/>
          </a:p>
          <a:p>
            <a:pPr>
              <a:buNone/>
            </a:pPr>
            <a:r>
              <a:rPr lang="en-GB" dirty="0"/>
              <a:t>                                                        </a:t>
            </a:r>
            <a:r>
              <a:rPr lang="en-GB" dirty="0">
                <a:solidFill>
                  <a:srgbClr val="FF0000"/>
                </a:solidFill>
              </a:rPr>
              <a:t>01000110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115616" y="2924944"/>
          <a:ext cx="3888432" cy="7644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85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798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PARITY BIT</a:t>
                      </a:r>
                      <a:endParaRPr lang="en-GB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DATA WORD</a:t>
                      </a:r>
                      <a:endParaRPr lang="en-GB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GB" sz="3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1001011</a:t>
                      </a:r>
                      <a:endParaRPr lang="en-GB" sz="3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971600" y="5085184"/>
          <a:ext cx="3888432" cy="7644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85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798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PARITY BIT</a:t>
                      </a:r>
                      <a:endParaRPr lang="en-GB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DATA WORD</a:t>
                      </a:r>
                      <a:endParaRPr lang="en-GB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GB" sz="3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1000110</a:t>
                      </a:r>
                      <a:endParaRPr lang="en-GB" sz="3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Right Arrow 7"/>
          <p:cNvSpPr/>
          <p:nvPr/>
        </p:nvSpPr>
        <p:spPr>
          <a:xfrm>
            <a:off x="5004048" y="5589240"/>
            <a:ext cx="576064" cy="50405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ight Arrow 8"/>
          <p:cNvSpPr/>
          <p:nvPr/>
        </p:nvSpPr>
        <p:spPr>
          <a:xfrm>
            <a:off x="5076056" y="3356992"/>
            <a:ext cx="576064" cy="50405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6B09-F82D-4D1E-BCF6-5A0922D0570A}" type="slidenum">
              <a:rPr lang="en-GB" smtClean="0"/>
              <a:pPr/>
              <a:t>13</a:t>
            </a:fld>
            <a:endParaRPr lang="en-GB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5868144" y="2852936"/>
            <a:ext cx="0" cy="5040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5854103" y="6067237"/>
            <a:ext cx="0" cy="4841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solidFill>
            <a:srgbClr val="00B0F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dirty="0">
                <a:solidFill>
                  <a:schemeClr val="bg1"/>
                </a:solidFill>
              </a:rPr>
              <a:t>ERROR DETECTION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540768"/>
          </a:xfrm>
        </p:spPr>
        <p:txBody>
          <a:bodyPr>
            <a:normAutofit lnSpcReduction="10000"/>
          </a:bodyPr>
          <a:lstStyle/>
          <a:p>
            <a:r>
              <a:rPr lang="en-GB" dirty="0"/>
              <a:t>Parity check at the receiver detects an error if the parity of the received word is different from the expected parity.</a:t>
            </a: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3284984"/>
            <a:ext cx="7409930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6B09-F82D-4D1E-BCF6-5A0922D0570A}" type="slidenum">
              <a:rPr lang="en-GB" smtClean="0"/>
              <a:pPr/>
              <a:t>14</a:t>
            </a:fld>
            <a:endParaRPr lang="en-GB"/>
          </a:p>
        </p:txBody>
      </p:sp>
      <p:sp>
        <p:nvSpPr>
          <p:cNvPr id="4" name="Oval 3"/>
          <p:cNvSpPr/>
          <p:nvPr/>
        </p:nvSpPr>
        <p:spPr>
          <a:xfrm>
            <a:off x="3347864" y="4149080"/>
            <a:ext cx="648072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/>
          <p:cNvSpPr/>
          <p:nvPr/>
        </p:nvSpPr>
        <p:spPr>
          <a:xfrm>
            <a:off x="3347864" y="5151243"/>
            <a:ext cx="648072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720080"/>
          </a:xfrm>
          <a:solidFill>
            <a:srgbClr val="00B0F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dirty="0">
                <a:solidFill>
                  <a:schemeClr val="bg1"/>
                </a:solidFill>
              </a:rPr>
              <a:t>FAILURE OF PARITY CHECKING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lnSpcReduction="10000"/>
          </a:bodyPr>
          <a:lstStyle/>
          <a:p>
            <a:pPr marL="514350" indent="-514350">
              <a:buClr>
                <a:srgbClr val="C00000"/>
              </a:buClr>
              <a:buFont typeface="+mj-lt"/>
              <a:buAutoNum type="arabicPeriod"/>
            </a:pPr>
            <a:r>
              <a:rPr lang="en-GB" dirty="0"/>
              <a:t>If the number of errors introduced in a transmitted word is </a:t>
            </a:r>
            <a:r>
              <a:rPr lang="en-GB" dirty="0">
                <a:solidFill>
                  <a:srgbClr val="FF0000"/>
                </a:solidFill>
              </a:rPr>
              <a:t>two or any even number</a:t>
            </a:r>
            <a:r>
              <a:rPr lang="en-GB" dirty="0"/>
              <a:t>, then the </a:t>
            </a:r>
            <a:r>
              <a:rPr lang="en-GB" dirty="0">
                <a:solidFill>
                  <a:srgbClr val="FF0000"/>
                </a:solidFill>
              </a:rPr>
              <a:t>parity does not change and the receiver will fail to detect the presence of  errors</a:t>
            </a:r>
            <a:r>
              <a:rPr lang="en-GB" dirty="0"/>
              <a:t>.</a:t>
            </a:r>
          </a:p>
          <a:p>
            <a:pPr marL="514350" indent="-514350">
              <a:buClr>
                <a:srgbClr val="C00000"/>
              </a:buClr>
              <a:buFont typeface="+mj-lt"/>
              <a:buAutoNum type="arabicPeriod"/>
            </a:pPr>
            <a:r>
              <a:rPr lang="en-GB" dirty="0"/>
              <a:t>If the number of errors introduced in a transmitted word is </a:t>
            </a:r>
            <a:r>
              <a:rPr lang="en-GB" dirty="0">
                <a:solidFill>
                  <a:srgbClr val="FF0000"/>
                </a:solidFill>
              </a:rPr>
              <a:t>one or any odd number</a:t>
            </a:r>
            <a:r>
              <a:rPr lang="en-GB" dirty="0"/>
              <a:t>, then </a:t>
            </a:r>
            <a:r>
              <a:rPr lang="en-GB" dirty="0">
                <a:solidFill>
                  <a:srgbClr val="FF0000"/>
                </a:solidFill>
              </a:rPr>
              <a:t>the parity changes and the receiver can detect the presence of  errors but cannot correct.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6B09-F82D-4D1E-BCF6-5A0922D0570A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solidFill>
            <a:srgbClr val="00B0F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dirty="0">
                <a:solidFill>
                  <a:schemeClr val="bg1"/>
                </a:solidFill>
              </a:rPr>
              <a:t>EYE PATTERN-DEFINITION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1"/>
            <a:ext cx="8229600" cy="3168352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en-GB" dirty="0"/>
              <a:t>In telecommunication, an </a:t>
            </a:r>
            <a:r>
              <a:rPr lang="en-GB" dirty="0">
                <a:solidFill>
                  <a:srgbClr val="FF0000"/>
                </a:solidFill>
              </a:rPr>
              <a:t>eye pattern</a:t>
            </a:r>
            <a:r>
              <a:rPr lang="en-GB" dirty="0"/>
              <a:t>, also known as an eye diagram, </a:t>
            </a:r>
            <a:r>
              <a:rPr lang="en-GB" dirty="0">
                <a:solidFill>
                  <a:srgbClr val="FF0000"/>
                </a:solidFill>
              </a:rPr>
              <a:t>is an oscilloscope display in which a digital data signal from a receiver is repetitively sampled and applied to the vertical input</a:t>
            </a:r>
            <a:r>
              <a:rPr lang="en-GB" dirty="0"/>
              <a:t>, while the </a:t>
            </a:r>
            <a:r>
              <a:rPr lang="en-GB" dirty="0">
                <a:solidFill>
                  <a:srgbClr val="FF0000"/>
                </a:solidFill>
              </a:rPr>
              <a:t>data rate is used to trigger the horizontal sweep</a:t>
            </a:r>
            <a:r>
              <a:rPr lang="en-GB" dirty="0"/>
              <a:t>.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endParaRPr lang="en-GB" dirty="0"/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en-GB" dirty="0"/>
              <a:t>The eye pattern is </a:t>
            </a:r>
            <a:r>
              <a:rPr lang="en-GB" dirty="0">
                <a:solidFill>
                  <a:srgbClr val="FF0000"/>
                </a:solidFill>
              </a:rPr>
              <a:t>used to study </a:t>
            </a:r>
            <a:r>
              <a:rPr lang="en-GB" dirty="0" err="1">
                <a:solidFill>
                  <a:srgbClr val="FF0000"/>
                </a:solidFill>
              </a:rPr>
              <a:t>intersymbol</a:t>
            </a:r>
            <a:r>
              <a:rPr lang="en-GB" dirty="0">
                <a:solidFill>
                  <a:srgbClr val="FF0000"/>
                </a:solidFill>
              </a:rPr>
              <a:t> interference and its effect on data communication systems.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4005064"/>
            <a:ext cx="7560840" cy="2348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6B09-F82D-4D1E-BCF6-5A0922D0570A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dirty="0">
                <a:solidFill>
                  <a:schemeClr val="bg1"/>
                </a:solidFill>
              </a:rPr>
              <a:t>	FORMATION OF THE EYE PATTERN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09120"/>
            <a:ext cx="8435280" cy="2160240"/>
          </a:xfrm>
        </p:spPr>
        <p:txBody>
          <a:bodyPr>
            <a:normAutofit fontScale="62500" lnSpcReduction="20000"/>
          </a:bodyPr>
          <a:lstStyle/>
          <a:p>
            <a:pPr marL="514350" indent="-514350">
              <a:buClr>
                <a:srgbClr val="C00000"/>
              </a:buClr>
              <a:buFont typeface="+mj-lt"/>
              <a:buAutoNum type="arabicPeriod"/>
            </a:pPr>
            <a:r>
              <a:rPr lang="en-GB" dirty="0"/>
              <a:t>A triggered eye pattern is formed over multiple acquisitions. </a:t>
            </a:r>
          </a:p>
          <a:p>
            <a:pPr marL="514350" indent="-514350">
              <a:buClr>
                <a:srgbClr val="C00000"/>
              </a:buClr>
              <a:buFont typeface="+mj-lt"/>
              <a:buAutoNum type="arabicPeriod"/>
            </a:pPr>
            <a:r>
              <a:rPr lang="en-GB" dirty="0"/>
              <a:t>Five consecutive acquisitions using the triggered method are shown above.</a:t>
            </a:r>
          </a:p>
          <a:p>
            <a:pPr marL="514350" indent="-514350">
              <a:buClr>
                <a:srgbClr val="C00000"/>
              </a:buClr>
              <a:buFont typeface="+mj-lt"/>
              <a:buAutoNum type="arabicPeriod"/>
            </a:pPr>
            <a:r>
              <a:rPr lang="en-GB" dirty="0"/>
              <a:t> In each case, the trigger point is an arbitrary rising edge. </a:t>
            </a:r>
          </a:p>
          <a:p>
            <a:pPr marL="514350" indent="-514350">
              <a:buClr>
                <a:srgbClr val="C00000"/>
              </a:buClr>
              <a:buFont typeface="+mj-lt"/>
              <a:buAutoNum type="arabicPeriod"/>
            </a:pPr>
            <a:r>
              <a:rPr lang="en-GB" dirty="0"/>
              <a:t>The scope is triggered sufficiently early (far left off-screen) to ensure that the only data collected is for randomized transitions within the acquisition window. </a:t>
            </a:r>
          </a:p>
          <a:p>
            <a:endParaRPr lang="en-GB" dirty="0"/>
          </a:p>
        </p:txBody>
      </p:sp>
      <p:pic>
        <p:nvPicPr>
          <p:cNvPr id="11266" name="Picture 2" descr="http://www.iec.org/newsletter/august07_2/imgs/bb2_fig_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268760"/>
            <a:ext cx="8568952" cy="3168352"/>
          </a:xfrm>
          <a:prstGeom prst="rect">
            <a:avLst/>
          </a:prstGeom>
          <a:noFill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6B09-F82D-4D1E-BCF6-5A0922D0570A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solidFill>
            <a:srgbClr val="00B0F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dirty="0">
                <a:solidFill>
                  <a:schemeClr val="bg1"/>
                </a:solidFill>
              </a:rPr>
              <a:t>CLOSER LOOK AT 1ST ACQUISITION</a:t>
            </a: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84784"/>
            <a:ext cx="8064896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683568" y="4293096"/>
            <a:ext cx="78488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FF0000"/>
              </a:buClr>
              <a:buFont typeface="+mj-lt"/>
              <a:buAutoNum type="arabicPeriod"/>
            </a:pPr>
            <a:r>
              <a:rPr lang="en-GB" dirty="0"/>
              <a:t>A unit interval is collected in which the </a:t>
            </a:r>
            <a:r>
              <a:rPr lang="en-GB" dirty="0">
                <a:solidFill>
                  <a:srgbClr val="FF0000"/>
                </a:solidFill>
              </a:rPr>
              <a:t>data is transitioning from a logic zero to logic one in the left half of the acquisition window</a:t>
            </a:r>
            <a:r>
              <a:rPr lang="en-GB" dirty="0"/>
              <a:t>, and </a:t>
            </a:r>
            <a:r>
              <a:rPr lang="en-GB" dirty="0">
                <a:solidFill>
                  <a:srgbClr val="FF0000"/>
                </a:solidFill>
              </a:rPr>
              <a:t>from a logic one to a logic one in the right half of the acquisition window </a:t>
            </a:r>
            <a:r>
              <a:rPr lang="en-GB" dirty="0"/>
              <a:t>(shown in blue). </a:t>
            </a:r>
          </a:p>
          <a:p>
            <a:pPr marL="342900" indent="-342900">
              <a:buClr>
                <a:srgbClr val="FF0000"/>
              </a:buClr>
              <a:buFont typeface="+mj-lt"/>
              <a:buAutoNum type="arabicPeriod"/>
            </a:pPr>
            <a:endParaRPr lang="en-GB" dirty="0"/>
          </a:p>
          <a:p>
            <a:pPr marL="342900" indent="-342900">
              <a:buClr>
                <a:srgbClr val="FF0000"/>
              </a:buClr>
              <a:buFont typeface="+mj-lt"/>
              <a:buAutoNum type="arabicPeriod"/>
            </a:pPr>
            <a:r>
              <a:rPr lang="en-GB" dirty="0">
                <a:solidFill>
                  <a:srgbClr val="FF0000"/>
                </a:solidFill>
              </a:rPr>
              <a:t>The eye pattern, after one acquisition, includes only the area shown in blue</a:t>
            </a:r>
            <a:r>
              <a:rPr lang="en-GB" dirty="0"/>
              <a:t>. </a:t>
            </a:r>
          </a:p>
          <a:p>
            <a:pPr marL="342900" indent="-342900">
              <a:buClr>
                <a:srgbClr val="FF0000"/>
              </a:buClr>
              <a:buFont typeface="+mj-lt"/>
              <a:buAutoNum type="arabicPeriod"/>
            </a:pPr>
            <a:endParaRPr lang="en-GB" dirty="0"/>
          </a:p>
          <a:p>
            <a:pPr marL="342900" indent="-342900">
              <a:buClr>
                <a:srgbClr val="FF0000"/>
              </a:buClr>
              <a:buFont typeface="+mj-lt"/>
              <a:buAutoNum type="arabicPeriod"/>
            </a:pPr>
            <a:r>
              <a:rPr lang="en-GB" dirty="0">
                <a:solidFill>
                  <a:srgbClr val="FF0000"/>
                </a:solidFill>
              </a:rPr>
              <a:t>The transitions occurring outside the acquisition window </a:t>
            </a:r>
            <a:r>
              <a:rPr lang="en-GB" dirty="0"/>
              <a:t>(shown in orange) are not acquired and are not used in the eye pattern formation.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6B09-F82D-4D1E-BCF6-5A0922D0570A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  <a:solidFill>
            <a:srgbClr val="00B0F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dirty="0">
                <a:solidFill>
                  <a:schemeClr val="bg1"/>
                </a:solidFill>
              </a:rPr>
              <a:t>CLOSER LOOK AT 2ND  ACQUISITION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293096"/>
            <a:ext cx="8229600" cy="2376264"/>
          </a:xfrm>
        </p:spPr>
        <p:txBody>
          <a:bodyPr>
            <a:noAutofit/>
          </a:bodyPr>
          <a:lstStyle/>
          <a:p>
            <a:r>
              <a:rPr lang="en-GB" sz="1800" dirty="0"/>
              <a:t>The 2</a:t>
            </a:r>
            <a:r>
              <a:rPr lang="en-GB" sz="1800" baseline="30000" dirty="0"/>
              <a:t>nd</a:t>
            </a:r>
            <a:r>
              <a:rPr lang="en-GB" sz="1800" dirty="0"/>
              <a:t>  acquisition also triggers on a rising edge far off-screen to the left (earlier in time than the acquisition window). </a:t>
            </a:r>
          </a:p>
          <a:p>
            <a:r>
              <a:rPr lang="en-GB" sz="1800" dirty="0"/>
              <a:t>Within the acquisition window, </a:t>
            </a:r>
            <a:r>
              <a:rPr lang="en-GB" sz="1800" dirty="0">
                <a:solidFill>
                  <a:srgbClr val="FF0000"/>
                </a:solidFill>
              </a:rPr>
              <a:t>a unit interval is collected that begins at logic one </a:t>
            </a:r>
            <a:r>
              <a:rPr lang="en-GB" sz="1800" dirty="0"/>
              <a:t>at the left edge of the display and transitions to a logic zero level at the right edge of the display. </a:t>
            </a:r>
          </a:p>
          <a:p>
            <a:r>
              <a:rPr lang="en-GB" sz="1800" dirty="0">
                <a:solidFill>
                  <a:srgbClr val="FF0000"/>
                </a:solidFill>
              </a:rPr>
              <a:t>Because a persistent display is used when forming an eye pattern</a:t>
            </a:r>
            <a:r>
              <a:rPr lang="en-GB" sz="1800" dirty="0"/>
              <a:t>, the 0 1 1 transition pattern of the first acquisition is combined with the 1 1 0 pattern of the second acquisition, forming the persistent display shown in blue. </a:t>
            </a: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124744"/>
            <a:ext cx="8280920" cy="2865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6B09-F82D-4D1E-BCF6-5A0922D0570A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  <a:solidFill>
            <a:srgbClr val="00B0F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dirty="0">
                <a:solidFill>
                  <a:schemeClr val="bg1"/>
                </a:solidFill>
              </a:rPr>
              <a:t>3RD ACQUISITION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013176"/>
            <a:ext cx="8229600" cy="1112987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For the third acquisition, a 0 0 0 pattern occurs, forming the straight blue line along the bottom of the eye pattern display</a:t>
            </a:r>
          </a:p>
        </p:txBody>
      </p:sp>
      <p:pic>
        <p:nvPicPr>
          <p:cNvPr id="4" name="Picture 2" descr="http://www.iec.org/newsletter/august07_2/imgs/bb2_fig_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268760"/>
            <a:ext cx="8568952" cy="3744416"/>
          </a:xfrm>
          <a:prstGeom prst="rect">
            <a:avLst/>
          </a:prstGeom>
          <a:noFill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6B09-F82D-4D1E-BCF6-5A0922D0570A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solidFill>
            <a:srgbClr val="00B0F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dirty="0">
                <a:solidFill>
                  <a:schemeClr val="bg1"/>
                </a:solidFill>
              </a:rPr>
              <a:t>CONTINUOUS-BIT EYE PATTERN RENDERING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4941168"/>
            <a:ext cx="8229600" cy="1684784"/>
          </a:xfrm>
        </p:spPr>
        <p:txBody>
          <a:bodyPr>
            <a:norm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Continuous-bit eye pattern rendering was first implemented in 2002 </a:t>
            </a:r>
          </a:p>
          <a:p>
            <a:r>
              <a:rPr lang="en-GB" sz="2400" dirty="0"/>
              <a:t>It is currently available today from all vendors of high-performance real-time oscilloscopes.</a:t>
            </a: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412776"/>
            <a:ext cx="7488832" cy="3414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6B09-F82D-4D1E-BCF6-5A0922D0570A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solidFill>
            <a:srgbClr val="00B0F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dirty="0">
                <a:solidFill>
                  <a:schemeClr val="bg1"/>
                </a:solidFill>
              </a:rPr>
              <a:t>INFORMATION OBTAINED FROM THE EYE PATTERN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en-GB" dirty="0"/>
              <a:t>Several system performance measures can be derived by analyzing the display. 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en-GB" dirty="0"/>
              <a:t>If the signals are:</a:t>
            </a:r>
          </a:p>
          <a:p>
            <a:pPr marL="1314450" lvl="2" indent="-514350">
              <a:buClr>
                <a:srgbClr val="FF0000"/>
              </a:buClr>
              <a:buNone/>
            </a:pPr>
            <a:r>
              <a:rPr lang="en-GB" i="1" dirty="0"/>
              <a:t>(a)  too long, </a:t>
            </a:r>
          </a:p>
          <a:p>
            <a:pPr marL="1314450" lvl="2" indent="-514350">
              <a:buClr>
                <a:srgbClr val="FF0000"/>
              </a:buClr>
              <a:buNone/>
            </a:pPr>
            <a:r>
              <a:rPr lang="en-GB" i="1" dirty="0"/>
              <a:t>(b) too short,</a:t>
            </a:r>
          </a:p>
          <a:p>
            <a:pPr marL="1314450" lvl="2" indent="-514350">
              <a:buClr>
                <a:srgbClr val="FF0000"/>
              </a:buClr>
              <a:buNone/>
            </a:pPr>
            <a:r>
              <a:rPr lang="en-GB" i="1" dirty="0"/>
              <a:t>(c)  poorly synchronized with the system clock, </a:t>
            </a:r>
          </a:p>
          <a:p>
            <a:pPr marL="1314450" lvl="2" indent="-514350">
              <a:buClr>
                <a:srgbClr val="FF0000"/>
              </a:buClr>
              <a:buNone/>
            </a:pPr>
            <a:r>
              <a:rPr lang="en-GB" i="1" dirty="0"/>
              <a:t>(d) too high, too low, too noisy, or too slow to change, or</a:t>
            </a:r>
          </a:p>
          <a:p>
            <a:pPr marL="1314450" lvl="2" indent="-514350">
              <a:buClr>
                <a:srgbClr val="FF0000"/>
              </a:buClr>
              <a:buNone/>
            </a:pPr>
            <a:r>
              <a:rPr lang="en-GB" i="1" dirty="0"/>
              <a:t> (e) have too much undershoot or overshoot, 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en-GB" dirty="0"/>
              <a:t>All the above  can be observed from the eye diagram.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6B09-F82D-4D1E-BCF6-5A0922D0570A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ERROR DETECTION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ELC 451</a:t>
            </a:r>
          </a:p>
          <a:p>
            <a:r>
              <a:rPr lang="en-GB" dirty="0">
                <a:solidFill>
                  <a:schemeClr val="bg1"/>
                </a:solidFill>
              </a:rPr>
              <a:t>Friday, 05 February 2016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6B09-F82D-4D1E-BCF6-5A0922D0570A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3143</TotalTime>
  <Words>925</Words>
  <Application>Microsoft Office PowerPoint</Application>
  <PresentationFormat>On-screen Show (4:3)</PresentationFormat>
  <Paragraphs>110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EYE PATTERN</vt:lpstr>
      <vt:lpstr>EYE PATTERN-DEFINITION</vt:lpstr>
      <vt:lpstr> FORMATION OF THE EYE PATTERN</vt:lpstr>
      <vt:lpstr>CLOSER LOOK AT 1ST ACQUISITION</vt:lpstr>
      <vt:lpstr>CLOSER LOOK AT 2ND  ACQUISITION</vt:lpstr>
      <vt:lpstr>3RD ACQUISITION</vt:lpstr>
      <vt:lpstr>CONTINUOUS-BIT EYE PATTERN RENDERING</vt:lpstr>
      <vt:lpstr>INFORMATION OBTAINED FROM THE EYE PATTERN</vt:lpstr>
      <vt:lpstr>ERROR DETECTION</vt:lpstr>
      <vt:lpstr>ERROR DETECTION AND CORRECTION</vt:lpstr>
      <vt:lpstr>PARITY CHECKING</vt:lpstr>
      <vt:lpstr>EVEN PARITY</vt:lpstr>
      <vt:lpstr>ODD PARITY</vt:lpstr>
      <vt:lpstr>ERROR DETECTION</vt:lpstr>
      <vt:lpstr>FAILURE OF PARITY CHECKING METHOD</vt:lpstr>
    </vt:vector>
  </TitlesOfParts>
  <Company>University of Liverpool - Computing Services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QUADRATURE AMPLITUDE MODULATION</dc:title>
  <dc:creator>Miloya</dc:creator>
  <cp:lastModifiedBy>James Kulubi</cp:lastModifiedBy>
  <cp:revision>162</cp:revision>
  <dcterms:created xsi:type="dcterms:W3CDTF">2012-11-18T10:59:19Z</dcterms:created>
  <dcterms:modified xsi:type="dcterms:W3CDTF">2025-04-06T11:41:54Z</dcterms:modified>
</cp:coreProperties>
</file>